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9" r:id="rId7"/>
    <p:sldId id="262" r:id="rId8"/>
    <p:sldId id="261" r:id="rId9"/>
    <p:sldId id="263" r:id="rId10"/>
    <p:sldId id="264" r:id="rId11"/>
    <p:sldId id="260" r:id="rId12"/>
  </p:sldIdLst>
  <p:sldSz cx="12192000" cy="6858000"/>
  <p:notesSz cx="6858000" cy="9144000"/>
  <p:defaultTextStyle>
    <a:defPPr rtl="0">
      <a:defRPr lang="vi-v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709" autoAdjust="0"/>
  </p:normalViewPr>
  <p:slideViewPr>
    <p:cSldViewPr snapToGrid="0">
      <p:cViewPr>
        <p:scale>
          <a:sx n="59" d="100"/>
          <a:sy n="59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8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vi-VN" noProof="0">
              <a:latin typeface="Calibri" panose="020F0502020204030204" pitchFamily="34" charset="0"/>
              <a:cs typeface="Calibri" panose="020F0502020204030204" pitchFamily="34" charset="0"/>
            </a:rPr>
            <a:t>DATASET</a:t>
          </a:r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vi-VN" noProof="0">
              <a:latin typeface="Calibri" panose="020F0502020204030204" pitchFamily="34" charset="0"/>
              <a:cs typeface="Calibri" panose="020F0502020204030204" pitchFamily="34" charset="0"/>
            </a:rPr>
            <a:t>MODEL &amp; METHOD</a:t>
          </a:r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vi-VN" noProof="0">
              <a:latin typeface="Calibri" panose="020F0502020204030204" pitchFamily="34" charset="0"/>
              <a:cs typeface="Calibri" panose="020F0502020204030204" pitchFamily="34" charset="0"/>
            </a:rPr>
            <a:t>EXPERIMENT &amp; DEMO</a:t>
          </a:r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vi-VN" noProof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vi-VN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18" b="89706" l="6061" r="91667">
                        <a14:foregroundMark x1="12121" y1="60294" x2="12879" y2="80147"/>
                        <a14:foregroundMark x1="47727" y1="23529" x2="49242" y2="13235"/>
                        <a14:foregroundMark x1="53030" y1="73529" x2="49242" y2="90441"/>
                        <a14:foregroundMark x1="54545" y1="16176" x2="45455" y2="18382"/>
                        <a14:foregroundMark x1="82576" y1="83824" x2="82576" y2="71324"/>
                        <a14:foregroundMark x1="9848" y1="68382" x2="6061" y2="68382"/>
                        <a14:foregroundMark x1="84848" y1="80147" x2="91667" y2="79412"/>
                        <a14:foregroundMark x1="49242" y1="15441" x2="48485" y2="661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</dgm:spPr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596068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735587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noProof="0">
              <a:latin typeface="Calibri" panose="020F0502020204030204" pitchFamily="34" charset="0"/>
              <a:cs typeface="Calibri" panose="020F0502020204030204" pitchFamily="34" charset="0"/>
            </a:rPr>
            <a:t>DATASET</a:t>
          </a:r>
          <a:endParaRPr lang="vi-VN" sz="22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60480" y="1469"/>
        <a:ext cx="2735587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596068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735587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noProof="0">
              <a:latin typeface="Calibri" panose="020F0502020204030204" pitchFamily="34" charset="0"/>
              <a:cs typeface="Calibri" panose="020F0502020204030204" pitchFamily="34" charset="0"/>
            </a:rPr>
            <a:t>MODEL &amp; METHOD</a:t>
          </a:r>
          <a:endParaRPr lang="vi-VN" sz="22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60480" y="932726"/>
        <a:ext cx="2735587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596068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735587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noProof="0">
              <a:latin typeface="Calibri" panose="020F0502020204030204" pitchFamily="34" charset="0"/>
              <a:cs typeface="Calibri" panose="020F0502020204030204" pitchFamily="34" charset="0"/>
            </a:rPr>
            <a:t>EXPERIMENT &amp; DEMO</a:t>
          </a:r>
          <a:endParaRPr lang="vi-VN" sz="22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60480" y="1863982"/>
        <a:ext cx="2735587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596068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18" b="89706" l="6061" r="91667">
                        <a14:foregroundMark x1="12121" y1="60294" x2="12879" y2="80147"/>
                        <a14:foregroundMark x1="47727" y1="23529" x2="49242" y2="13235"/>
                        <a14:foregroundMark x1="53030" y1="73529" x2="49242" y2="90441"/>
                        <a14:foregroundMark x1="54545" y1="16176" x2="45455" y2="18382"/>
                        <a14:foregroundMark x1="82576" y1="83824" x2="82576" y2="71324"/>
                        <a14:foregroundMark x1="9848" y1="68382" x2="6061" y2="68382"/>
                        <a14:foregroundMark x1="84848" y1="80147" x2="91667" y2="79412"/>
                        <a14:foregroundMark x1="49242" y1="15441" x2="48485" y2="661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735587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noProof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  <a:endParaRPr lang="vi-VN" sz="220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60480" y="2795238"/>
        <a:ext cx="2735587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Danh sách biểu tượng có nét liền theo hướng dọc"/>
  <dgm:desc val="Dùng để hiển thị hàng loạt những hình ảnh từ trên xuống dưới với văn bản cấp độ 1 hoặc cấp độ 1 và cấp độ 2 được nhóm lại thành một hình. Phù hợp nhất với các biểu tượng hoặc hình ảnh nhỏ có phần mô tả dài hơ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vi-VN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3233C05-B912-4E1B-845E-6351C5AFD463}" type="datetime1">
              <a:rPr lang="vi-VN" smtClean="0"/>
              <a:t>04/05/2024</a:t>
            </a:fld>
            <a:endParaRPr lang="vi-VN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vi-VN" noProof="0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6029F-8F85-48BA-9C35-0E3B79B0BF9A}" type="datetime1">
              <a:rPr lang="vi-VN" smtClean="0"/>
              <a:pPr/>
              <a:t>04/05/2024</a:t>
            </a:fld>
            <a:endParaRPr lang="vi-VN" dirty="0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vi-VN" noProof="0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vi-VN" noProof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14259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8496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56279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rang chiếu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Hình ảnh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Nhóm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êu đề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vi-VN" noProof="0"/>
              <a:t>Bấm để chỉnh sửa kiểu phụ đề của Bản cái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6E825D9-B69A-46C7-A74E-D024FCC57D2B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Chỗ dành sẵn cho Hình ảnh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vi-VN" noProof="0"/>
              <a:t>Bấm vào biểu tượng để thêm ảnh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35BE9B-7C6E-445C-B5C1-2B598272843F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787363-5275-40D0-BF7B-094CCE7DD7FB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12" name="Chỗ dành sẵn cho Văn bản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D2204F-8DE4-414B-B081-DF9AC3DE3007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  <p:sp>
        <p:nvSpPr>
          <p:cNvPr id="60" name="Hộp văn bản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vi-VN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Hộp văn bản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vi-VN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AA0451-75F1-4C4C-BAFB-660ABE1E627F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êu đề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7" name="Chỗ dành sẵn cho Văn bản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8" name="Chỗ dành sẵn cho Văn bản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9" name="Chỗ dành sẵn cho Văn bản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10" name="Chỗ dành sẵn cho Văn bản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11" name="Chỗ dành sẵn cho Văn bản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12" name="Chỗ dành sẵn cho Văn bản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6C37CB-48CE-4F30-8087-542467BF0C32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ột Ản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êu đề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19" name="Chỗ dành sẵn cho Văn bản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20" name="Chỗ dành sẵn cho Hình ảnh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vi-VN" noProof="0"/>
              <a:t>Bấm vào biểu tượng để thêm ảnh</a:t>
            </a:r>
          </a:p>
        </p:txBody>
      </p:sp>
      <p:sp>
        <p:nvSpPr>
          <p:cNvPr id="21" name="Chỗ dành sẵn cho Văn bản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22" name="Chỗ dành sẵn cho Văn bản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23" name="Chỗ dành sẵn cho Hình ảnh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vi-VN" noProof="0"/>
              <a:t>Bấm vào biểu tượng để thêm ảnh</a:t>
            </a:r>
          </a:p>
        </p:txBody>
      </p:sp>
      <p:sp>
        <p:nvSpPr>
          <p:cNvPr id="24" name="Chỗ dành sẵn cho Văn bản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25" name="Chỗ dành sẵn cho Văn bản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26" name="Chỗ dành sẵn cho Hình ảnh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vi-VN" noProof="0"/>
              <a:t>Bấm vào biểu tượng để thêm ảnh</a:t>
            </a:r>
          </a:p>
        </p:txBody>
      </p:sp>
      <p:sp>
        <p:nvSpPr>
          <p:cNvPr id="27" name="Chỗ dành sẵn cho Văn bản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116FF-948D-4637-9A0D-25A470F6CC57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C2E13A-8592-45B9-8AFE-170EAC3BC195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81603D-13C5-4387-B296-F72A7A291C5D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59EE3A-3F07-4935-A197-8D30E4203519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A58E6F-6E86-4CE2-91A7-C2C266A928C5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C8DF01-FBA5-4474-92B4-B27528B48D33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D32831-D523-45D2-B878-6655D82E1CC9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A6D46A-9ACA-41E5-B95F-C9F61B920F5D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FD870C-7C3A-4207-B41E-821D3C382D46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B5EFA2-1BFD-48DC-AF12-49055A39445C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Chỗ dành sẵn cho Hình ảnh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vi-VN" noProof="0"/>
              <a:t>Bấm vào biểu tượng để thêm ảnh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E622A-01C2-46C0-8D34-34F3B9D843B1}" type="datetime1">
              <a:rPr lang="vi-VN" noProof="0" smtClean="0"/>
              <a:t>04/05/2024</a:t>
            </a:fld>
            <a:endParaRPr lang="vi-VN" noProof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Nhóm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Nhóm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Nhóm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vi-VN" noProof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5943EC-2948-404E-BD6A-2C43E668471E}" type="datetime1">
              <a:rPr lang="vi-VN" noProof="0" smtClean="0"/>
              <a:t>04/05/2024</a:t>
            </a:fld>
            <a:endParaRPr lang="vi-VN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vi-VN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D22F896-40B5-4ADD-8801-0D06FADFA095}" type="slidenum">
              <a:rPr lang="vi-VN" noProof="0" smtClean="0"/>
              <a:pPr/>
              <a:t>‹#›</a:t>
            </a:fld>
            <a:endParaRPr lang="vi-VN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9800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Nhóm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>
                <a:latin typeface="Calibri" panose="020F0502020204030204" pitchFamily="34" charset="0"/>
              </a:endParaRPr>
            </a:p>
          </p:txBody>
        </p:sp>
        <p:pic>
          <p:nvPicPr>
            <p:cNvPr id="12" name="Hình ảnh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Hình ảnh 4" descr="Bóng đèn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Nhóm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Hình chữ nhật bo tròn ở góc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>
                <a:latin typeface="Calibri" panose="020F0502020204030204" pitchFamily="34" charset="0"/>
              </a:endParaRPr>
            </a:p>
          </p:txBody>
        </p:sp>
        <p:grpSp>
          <p:nvGrpSpPr>
            <p:cNvPr id="16" name="Nhóm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Hình tự do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Hình tự do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Hình tự do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Hình tự do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Hình tự do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Hình tự do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Hình tự do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Hình tự do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Hình tự do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Hình chữ nhậ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Hình tự do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Hình tự do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Hình tự do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Hình tự do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Hình tự do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Hình tự do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Hình tự do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Hình tự do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Hình tự do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Hình chữ nhậ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220767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/>
              <a:t>COOKING RECIPE </a:t>
            </a:r>
            <a:br>
              <a:rPr lang="en-US"/>
            </a:br>
            <a:r>
              <a:rPr lang="en-US"/>
              <a:t>GENERATION MODEL</a:t>
            </a:r>
            <a:br>
              <a:rPr lang="en-US"/>
            </a:br>
            <a:r>
              <a:rPr lang="en-US"/>
              <a:t>FROM INGREDIENTS 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003" y="5402695"/>
            <a:ext cx="5968558" cy="114341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vi-VN" sz="28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Phan Trung Thuan – B2111957</a:t>
            </a:r>
          </a:p>
          <a:p>
            <a:pPr rtl="0"/>
            <a:r>
              <a:rPr lang="vi-VN" sz="28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CT216H – Thesis</a:t>
            </a:r>
            <a:endParaRPr lang="vi-VN" sz="2800">
              <a:solidFill>
                <a:schemeClr val="tx1"/>
              </a:solidFill>
            </a:endParaRPr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vi-V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Nhóm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Hình chữ nhật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 dirty="0">
                <a:latin typeface="Calibri" panose="020F0502020204030204" pitchFamily="34" charset="0"/>
              </a:endParaRPr>
            </a:p>
          </p:txBody>
        </p:sp>
        <p:pic>
          <p:nvPicPr>
            <p:cNvPr id="282" name="Hình ảnh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804896"/>
            <a:ext cx="2173672" cy="1041828"/>
          </a:xfrm>
        </p:spPr>
        <p:txBody>
          <a:bodyPr rtlCol="0">
            <a:normAutofit/>
          </a:bodyPr>
          <a:lstStyle/>
          <a:p>
            <a:pPr rtl="0"/>
            <a:r>
              <a:rPr lang="vi-VN" b="1"/>
              <a:t>CONTENT</a:t>
            </a:r>
            <a:endParaRPr lang="vi-VN" b="1" dirty="0"/>
          </a:p>
        </p:txBody>
      </p:sp>
      <p:pic>
        <p:nvPicPr>
          <p:cNvPr id="10" name="Chỗ dành sẵn cho Nội dung 6" descr="bảng mạch điện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Nhóm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hỗ dành sẵn cho Nội dung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876289"/>
              </p:ext>
            </p:extLst>
          </p:nvPr>
        </p:nvGraphicFramePr>
        <p:xfrm>
          <a:off x="7962519" y="2249487"/>
          <a:ext cx="3596068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AB8C454-C57B-9742-9810-621DDF55D40F}"/>
              </a:ext>
            </a:extLst>
          </p:cNvPr>
          <p:cNvGrpSpPr/>
          <p:nvPr/>
        </p:nvGrpSpPr>
        <p:grpSpPr>
          <a:xfrm rot="16200000">
            <a:off x="3241314" y="-2281390"/>
            <a:ext cx="5709375" cy="12666538"/>
            <a:chOff x="5271893" y="0"/>
            <a:chExt cx="3082621" cy="6838950"/>
          </a:xfrm>
          <a:solidFill>
            <a:schemeClr val="tx1">
              <a:alpha val="61000"/>
            </a:schemeClr>
          </a:solidFill>
          <a:effectLst>
            <a:glow rad="685800">
              <a:srgbClr val="546671">
                <a:alpha val="31000"/>
              </a:srgbClr>
            </a:glow>
          </a:effectLst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21CCF7AF-6443-6557-6612-F9C7CFFE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35388" y="1411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2BDE0D18-6C64-53C0-824E-EEE755A2C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30002" y="313928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8396B7AD-FB6A-B879-9DD7-1371C45EF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8776" y="479425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419F329A-383E-FA5B-B8C8-2F8FB922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92652" y="54300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9EB7180-182D-A1E4-8E3A-C39AFB5F2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2399" y="5097935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EFBC5D6-A98C-EACF-A5FA-3673E69E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2148" y="416511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97CFBC1F-75E3-0DB3-5F31-9A9F8C59E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38823" y="66892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B94BD790-99D4-85C0-21E8-EE55D21E1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30414" y="167559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115F1851-B24E-642B-EAE5-8C004D670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06613" y="48720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5CE142F2-894B-C910-6142-4902E0F2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87576" y="5051425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B4587086-6F65-81BE-D945-3D0D2116B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8093" y="588665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AB001181-85C5-662A-84EF-332D91E02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1893" y="5434217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B89A8AAD-0C1F-38CD-ECFC-8C0AAC886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87676" y="2538413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07E30FDE-1825-CA0E-9D77-501E73AA5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9373" y="6675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BDDA5350-BD12-2851-967F-A7FD63EA4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441395" y="3314083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BD9E6B75-68C4-C049-7436-7BE272B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27461" y="3597313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0EB8467B-E569-927F-15D6-4FC9348F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68676" y="5032375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567F7C11-F029-336B-BD03-BE7BEEA1C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78126" y="3797300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81FB6663-848F-E20E-BC1D-43C49127C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4401" y="5318510"/>
              <a:ext cx="483060" cy="1520440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AD3E8D83-9EE9-9F7C-A389-4BD280327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8067" y="514235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6B1C4878-BD46-4D0E-4710-EEF605A7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7351" y="6211888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2D61CB3E-4971-8654-9680-E5B071CC5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54288" y="0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5" y="498202"/>
            <a:ext cx="9905998" cy="909493"/>
          </a:xfrm>
        </p:spPr>
        <p:txBody>
          <a:bodyPr rtlCol="0">
            <a:normAutofit/>
          </a:bodyPr>
          <a:lstStyle/>
          <a:p>
            <a:pPr rtl="0"/>
            <a:r>
              <a:rPr lang="vi-VN"/>
              <a:t>Dataset: mini-RECIPENLG (2k5 sample)</a:t>
            </a:r>
            <a:endParaRPr lang="vi-V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BC012F-E6AE-4181-328A-204C92572C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055" y="2225424"/>
                <a:ext cx="10565314" cy="909493"/>
              </a:xfrm>
              <a:prstGeom prst="snip2DiagRect">
                <a:avLst>
                  <a:gd name="adj1" fmla="val 0"/>
                  <a:gd name="adj2" fmla="val 32542"/>
                </a:avLst>
              </a:prstGeom>
              <a:solidFill>
                <a:schemeClr val="tx1"/>
              </a:solidFill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𝑖𝑛𝑝𝑢𝑡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=′ ′.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𝑗𝑜𝑖𝑛</m:t>
                      </m:r>
                      <m:d>
                        <m:dPr>
                          <m:ctrlPr>
                            <a:rPr lang="vi-VN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𝑖𝑛𝑔𝑟𝑒𝑑𝑖𝑒𝑛𝑡𝑠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+′\</m:t>
                      </m:r>
                      <m:r>
                        <a:rPr lang="en-US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𝑛𝐼𝑛𝑠𝑡𝑟𝑢𝑐𝑡𝑖𝑜𝑛</m:t>
                      </m:r>
                      <m:r>
                        <a:rPr lang="en-US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: ′+′ ′.</m:t>
                      </m:r>
                      <m:r>
                        <a:rPr lang="en-US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𝑗𝑜𝑖𝑛</m:t>
                      </m:r>
                      <m:r>
                        <a:rPr lang="en-US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𝑑𝑖𝑟𝑒𝑐𝑡𝑖𝑜𝑛𝑠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vi-VN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vi-VN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BC012F-E6AE-4181-328A-204C92572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055" y="2225424"/>
                <a:ext cx="10565314" cy="909493"/>
              </a:xfrm>
              <a:prstGeom prst="snip2DiagRect">
                <a:avLst>
                  <a:gd name="adj1" fmla="val 0"/>
                  <a:gd name="adj2" fmla="val 32542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CC5928A-B75B-932F-64B4-BA2A258C727F}"/>
              </a:ext>
            </a:extLst>
          </p:cNvPr>
          <p:cNvSpPr txBox="1"/>
          <p:nvPr/>
        </p:nvSpPr>
        <p:spPr>
          <a:xfrm>
            <a:off x="768434" y="4974803"/>
            <a:ext cx="10072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 eggs 4 tomatos olive oil 1 pkg pasta… </a:t>
            </a:r>
          </a:p>
          <a:p>
            <a:r>
              <a:rPr lang="en-US" sz="2800"/>
              <a:t>Instruction: Cut 4 tomatos into small piece. Fries the eggs with hot pan and live oil…</a:t>
            </a:r>
            <a:endParaRPr lang="vi-VN" sz="2800"/>
          </a:p>
        </p:txBody>
      </p:sp>
      <p:sp>
        <p:nvSpPr>
          <p:cNvPr id="7" name="Tiêu đề 1">
            <a:extLst>
              <a:ext uri="{FF2B5EF4-FFF2-40B4-BE49-F238E27FC236}">
                <a16:creationId xmlns:a16="http://schemas.microsoft.com/office/drawing/2014/main" id="{39DA54BC-9AA5-D47C-7C24-AD799A402618}"/>
              </a:ext>
            </a:extLst>
          </p:cNvPr>
          <p:cNvSpPr txBox="1">
            <a:spLocks/>
          </p:cNvSpPr>
          <p:nvPr/>
        </p:nvSpPr>
        <p:spPr>
          <a:xfrm>
            <a:off x="624055" y="3818918"/>
            <a:ext cx="2143208" cy="90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vi-VN" sz="3200"/>
              <a:t>EXample:</a:t>
            </a:r>
            <a:endParaRPr lang="vi-VN" sz="3200" dirty="0"/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A8094B2-4B39-2329-40E5-92D2A951E866}"/>
              </a:ext>
            </a:extLst>
          </p:cNvPr>
          <p:cNvGrpSpPr/>
          <p:nvPr/>
        </p:nvGrpSpPr>
        <p:grpSpPr>
          <a:xfrm rot="16200000">
            <a:off x="2181833" y="-3340872"/>
            <a:ext cx="7766453" cy="12728423"/>
            <a:chOff x="5271893" y="-33413"/>
            <a:chExt cx="4193284" cy="6872363"/>
          </a:xfrm>
          <a:solidFill>
            <a:schemeClr val="tx1">
              <a:alpha val="61000"/>
            </a:schemeClr>
          </a:solidFill>
          <a:effectLst>
            <a:glow rad="685800">
              <a:srgbClr val="546671">
                <a:alpha val="31000"/>
              </a:srgbClr>
            </a:glow>
          </a:effectLst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1B0BAF5D-9075-312B-9622-054AFE414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35388" y="1411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82EB61DC-8AD9-9697-4E1B-B3EF1F71C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30002" y="313928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93A07D2F-91CA-AC22-ECED-EB7C42066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8776" y="479425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4B694108-DE95-F4D2-15E6-29FAEEB8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2148" y="416511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F43BA0E4-D934-453C-C386-C04271143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38823" y="66892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9387BD42-D6D6-7CCC-6F52-60E2CDB69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30414" y="167559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30">
              <a:extLst>
                <a:ext uri="{FF2B5EF4-FFF2-40B4-BE49-F238E27FC236}">
                  <a16:creationId xmlns:a16="http://schemas.microsoft.com/office/drawing/2014/main" id="{1FF263C2-2D9D-F705-F4E2-5822D9360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06613" y="48720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31">
              <a:extLst>
                <a:ext uri="{FF2B5EF4-FFF2-40B4-BE49-F238E27FC236}">
                  <a16:creationId xmlns:a16="http://schemas.microsoft.com/office/drawing/2014/main" id="{CBD2C947-E352-22D2-1300-CD83C3D8C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87576" y="5051425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60BB507D-6A83-B5D7-0E8B-FFD3CA08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8093" y="588665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1157C904-4241-90CD-B62B-0B89B1499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1893" y="5434217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62154880-42E7-D390-9F40-CE5F148FA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8459" y="531814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EC19AE57-DF43-4F5F-231A-54D8ED149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65180" y="55564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DC45501B-CFBB-6249-EE91-A7141AD8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441395" y="3314083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772C92D4-3278-CB71-C07F-53B364345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27461" y="3597313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46">
              <a:extLst>
                <a:ext uri="{FF2B5EF4-FFF2-40B4-BE49-F238E27FC236}">
                  <a16:creationId xmlns:a16="http://schemas.microsoft.com/office/drawing/2014/main" id="{07724A4C-5AC5-7CDF-E223-4735C3B32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378533" y="-748582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51">
              <a:extLst>
                <a:ext uri="{FF2B5EF4-FFF2-40B4-BE49-F238E27FC236}">
                  <a16:creationId xmlns:a16="http://schemas.microsoft.com/office/drawing/2014/main" id="{918D8042-30D9-E8B2-5202-06576A05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4401" y="5318510"/>
              <a:ext cx="483060" cy="1520440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22976C02-3B4C-F023-10AA-7F983B3A9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8067" y="514235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8A7D9BD3-8D2D-A006-192F-9344C1BE6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7351" y="6211888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95836769-0400-F07C-0140-33C5427D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97561" y="5125228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0BE7C380-F793-D0B1-C0AC-21DD77181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59450" y="27292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5" y="498202"/>
            <a:ext cx="3959977" cy="909493"/>
          </a:xfrm>
        </p:spPr>
        <p:txBody>
          <a:bodyPr rtlCol="0">
            <a:normAutofit/>
          </a:bodyPr>
          <a:lstStyle/>
          <a:p>
            <a:pPr rtl="0"/>
            <a:r>
              <a:rPr lang="vi-VN"/>
              <a:t>MODEL &amp; METHOD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C012F-E6AE-4181-328A-204C92572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64" y="1785385"/>
            <a:ext cx="7995139" cy="643190"/>
          </a:xfrm>
          <a:prstGeom prst="round2DiagRect">
            <a:avLst>
              <a:gd name="adj1" fmla="val 44439"/>
              <a:gd name="adj2" fmla="val 0"/>
            </a:avLst>
          </a:prstGeo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b="1">
                <a:solidFill>
                  <a:schemeClr val="bg1"/>
                </a:solidFill>
              </a:rPr>
              <a:t>FINE TUNNING GPT2 SMALL VERSION  (124M PARAMETERS)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5928A-B75B-932F-64B4-BA2A258C727F}"/>
              </a:ext>
            </a:extLst>
          </p:cNvPr>
          <p:cNvSpPr txBox="1"/>
          <p:nvPr/>
        </p:nvSpPr>
        <p:spPr>
          <a:xfrm>
            <a:off x="425900" y="4746375"/>
            <a:ext cx="100720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CROSS ENTROPY LOSS FUNCTION</a:t>
            </a:r>
          </a:p>
          <a:p>
            <a:r>
              <a:rPr lang="en-US" sz="2800"/>
              <a:t>ADAMW OPTIMIZER (LR = 5 * 10^(-4), DECAY = 0.1)</a:t>
            </a:r>
            <a:endParaRPr lang="vi-VN" sz="2800"/>
          </a:p>
        </p:txBody>
      </p:sp>
      <p:sp>
        <p:nvSpPr>
          <p:cNvPr id="7" name="Tiêu đề 1">
            <a:extLst>
              <a:ext uri="{FF2B5EF4-FFF2-40B4-BE49-F238E27FC236}">
                <a16:creationId xmlns:a16="http://schemas.microsoft.com/office/drawing/2014/main" id="{39DA54BC-9AA5-D47C-7C24-AD799A402618}"/>
              </a:ext>
            </a:extLst>
          </p:cNvPr>
          <p:cNvSpPr txBox="1">
            <a:spLocks/>
          </p:cNvSpPr>
          <p:nvPr/>
        </p:nvSpPr>
        <p:spPr>
          <a:xfrm>
            <a:off x="389998" y="3017652"/>
            <a:ext cx="9073398" cy="90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vi-VN" sz="2800"/>
              <a:t>HYPER PARAMETERS: SAME as gpt2 configuation</a:t>
            </a:r>
          </a:p>
          <a:p>
            <a:r>
              <a:rPr lang="vi-VN" sz="2800"/>
              <a:t>training: 250 epochs and 4 samples each batch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167143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Hình chữ nhật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dirty="0">
              <a:latin typeface="Calibri" panose="020F0502020204030204" pitchFamily="34" charset="0"/>
            </a:endParaRPr>
          </a:p>
        </p:txBody>
      </p:sp>
      <p:pic>
        <p:nvPicPr>
          <p:cNvPr id="93" name="Hình ảnh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Nhóm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2814" y="2646617"/>
            <a:ext cx="2926190" cy="927640"/>
          </a:xfrm>
        </p:spPr>
        <p:txBody>
          <a:bodyPr rtlCol="0">
            <a:normAutofit/>
          </a:bodyPr>
          <a:lstStyle/>
          <a:p>
            <a:pPr algn="r" rtl="0"/>
            <a:r>
              <a:rPr lang="vi-VN" sz="3300">
                <a:solidFill>
                  <a:srgbClr val="FFFFFF"/>
                </a:solidFill>
              </a:rPr>
              <a:t>EXPERIMENT</a:t>
            </a:r>
            <a:endParaRPr lang="vi-VN" sz="3300" dirty="0">
              <a:solidFill>
                <a:srgbClr val="FFFFFF"/>
              </a:solidFill>
            </a:endParaRPr>
          </a:p>
        </p:txBody>
      </p:sp>
      <p:grpSp>
        <p:nvGrpSpPr>
          <p:cNvPr id="126" name="Nhóm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6BE7BB-6833-ABC3-BFF9-FE1060F8296C}"/>
              </a:ext>
            </a:extLst>
          </p:cNvPr>
          <p:cNvGrpSpPr/>
          <p:nvPr/>
        </p:nvGrpSpPr>
        <p:grpSpPr>
          <a:xfrm>
            <a:off x="4052683" y="488951"/>
            <a:ext cx="7037593" cy="1054100"/>
            <a:chOff x="4131652" y="1013859"/>
            <a:chExt cx="6833331" cy="1023506"/>
          </a:xfrm>
        </p:grpSpPr>
        <p:sp useBgFill="1">
          <p:nvSpPr>
            <p:cNvPr id="124" name="Hình chữ nhật bo tròn góc 6">
              <a:extLst>
                <a:ext uri="{FF2B5EF4-FFF2-40B4-BE49-F238E27FC236}">
                  <a16:creationId xmlns:a16="http://schemas.microsoft.com/office/drawing/2014/main" id="{7C30BDFE-E13B-4CD1-9371-FAEDFF80C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31652" y="1013859"/>
              <a:ext cx="6833331" cy="1023506"/>
            </a:xfrm>
            <a:prstGeom prst="round2DiagRect">
              <a:avLst>
                <a:gd name="adj1" fmla="val 18331"/>
                <a:gd name="adj2" fmla="val 0"/>
              </a:avLst>
            </a:prstGeom>
            <a:ln w="19050" cap="sq">
              <a:solidFill>
                <a:schemeClr val="bg2">
                  <a:lumMod val="60000"/>
                  <a:lumOff val="40000"/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 dirty="0">
                <a:latin typeface="Calibri" panose="020F050202020403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B47F79-A8F5-A1B5-E760-F0A6AC72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240" y="1063562"/>
              <a:ext cx="6697010" cy="90500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2364CB-A7F0-ABE8-A0A9-FE65C5FDC4D5}"/>
              </a:ext>
            </a:extLst>
          </p:cNvPr>
          <p:cNvGrpSpPr/>
          <p:nvPr/>
        </p:nvGrpSpPr>
        <p:grpSpPr>
          <a:xfrm>
            <a:off x="3052320" y="1787242"/>
            <a:ext cx="8756299" cy="4845618"/>
            <a:chOff x="2673879" y="1611312"/>
            <a:chExt cx="9241896" cy="5114341"/>
          </a:xfrm>
        </p:grpSpPr>
        <p:sp useBgFill="1">
          <p:nvSpPr>
            <p:cNvPr id="9" name="Hình chữ nhật bo tròn góc 6">
              <a:extLst>
                <a:ext uri="{FF2B5EF4-FFF2-40B4-BE49-F238E27FC236}">
                  <a16:creationId xmlns:a16="http://schemas.microsoft.com/office/drawing/2014/main" id="{A9912F92-D9C7-2C9B-0A59-F6EFFA4FD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73879" y="1611312"/>
              <a:ext cx="9241896" cy="5114341"/>
            </a:xfrm>
            <a:prstGeom prst="round2DiagRect">
              <a:avLst>
                <a:gd name="adj1" fmla="val 6894"/>
                <a:gd name="adj2" fmla="val 0"/>
              </a:avLst>
            </a:prstGeom>
            <a:ln w="19050" cap="sq">
              <a:solidFill>
                <a:schemeClr val="bg2">
                  <a:lumMod val="60000"/>
                  <a:lumOff val="40000"/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 dirty="0">
                <a:latin typeface="Calibri" panose="020F050202020403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2C78DA-904C-BA1B-DB28-034BDC811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2467" y="1748813"/>
              <a:ext cx="8983329" cy="482984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C1DBFC-B7F0-691A-956B-70E10716C9BD}"/>
              </a:ext>
            </a:extLst>
          </p:cNvPr>
          <p:cNvSpPr txBox="1"/>
          <p:nvPr/>
        </p:nvSpPr>
        <p:spPr>
          <a:xfrm>
            <a:off x="244254" y="3712035"/>
            <a:ext cx="3147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TOP_K = 5</a:t>
            </a:r>
          </a:p>
          <a:p>
            <a:r>
              <a:rPr lang="en-US" sz="2400">
                <a:solidFill>
                  <a:schemeClr val="bg1"/>
                </a:solidFill>
              </a:rPr>
              <a:t>TEMPERATURE = 0.8</a:t>
            </a:r>
            <a:endParaRPr lang="vi-VN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Hình chữ nhật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dirty="0">
              <a:latin typeface="Calibri" panose="020F0502020204030204" pitchFamily="34" charset="0"/>
            </a:endParaRPr>
          </a:p>
        </p:txBody>
      </p:sp>
      <p:pic>
        <p:nvPicPr>
          <p:cNvPr id="93" name="Hình ảnh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Nhóm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225" y="2525487"/>
            <a:ext cx="8642120" cy="1135856"/>
          </a:xfrm>
        </p:spPr>
        <p:txBody>
          <a:bodyPr rtlCol="0">
            <a:normAutofit/>
          </a:bodyPr>
          <a:lstStyle/>
          <a:p>
            <a:pPr algn="ctr" rtl="0"/>
            <a:r>
              <a:rPr lang="vi-VN" sz="5400">
                <a:solidFill>
                  <a:srgbClr val="FFFFFF"/>
                </a:solidFill>
              </a:rPr>
              <a:t>demostration</a:t>
            </a:r>
            <a:endParaRPr lang="vi-VN" sz="5400" dirty="0">
              <a:solidFill>
                <a:srgbClr val="FFFFFF"/>
              </a:solidFill>
            </a:endParaRPr>
          </a:p>
        </p:txBody>
      </p:sp>
      <p:grpSp>
        <p:nvGrpSpPr>
          <p:cNvPr id="126" name="Nhóm 125" hidden="1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4" name="Nhóm 283">
            <a:extLst>
              <a:ext uri="{FF2B5EF4-FFF2-40B4-BE49-F238E27FC236}">
                <a16:creationId xmlns:a16="http://schemas.microsoft.com/office/drawing/2014/main" id="{E3C81E34-9CE7-1F6F-6630-73AA2F35C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561928" y="-2227052"/>
            <a:ext cx="3395147" cy="7872384"/>
            <a:chOff x="1" y="1"/>
            <a:chExt cx="2281241" cy="5289550"/>
          </a:xfrm>
          <a:solidFill>
            <a:schemeClr val="bg2">
              <a:lumMod val="60000"/>
              <a:lumOff val="40000"/>
              <a:alpha val="70000"/>
            </a:schemeClr>
          </a:solidFill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5CFA53-3155-0C6B-FA9C-CB1803BEB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8" y="4764"/>
              <a:ext cx="23813" cy="21812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0D25B4D-599D-22F1-73AA-C1C6F4688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6" y="2176467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B29FCEA-D573-6DA7-CE7B-480A34A0D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3" y="4021144"/>
              <a:ext cx="190501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040C55-2E67-F198-9B79-75BE2E239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40" y="9526"/>
              <a:ext cx="28575" cy="44815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CF4F46E-5E50-9FD0-E950-CD236AD0A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7" y="4481519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E1002B98-4E6B-81A9-B771-A9DB67F11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1" y="9526"/>
              <a:ext cx="152400" cy="908051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672BA0DB-5CC3-1FF4-3C23-2FF048CF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41" y="14290"/>
              <a:ext cx="376239" cy="1801815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6E660ED-50D8-F050-694D-6EE4890E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4" y="1801816"/>
              <a:ext cx="190501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E72D0C12-9FBB-4438-8F02-F601BA91D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8" y="9527"/>
              <a:ext cx="371475" cy="1425576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E3EC8230-570E-8058-6BBD-11B33CC3B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6" y="1"/>
              <a:ext cx="152400" cy="912814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DD2EEAC-BB54-A11D-15B6-228C435E7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8" y="1420816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D93912A5-51E4-C23C-EB37-404E6BDE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8" y="903290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75434BD3-EF7D-BB4C-1BF3-BF9845BEC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8" y="4764"/>
              <a:ext cx="419101" cy="522289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BD779CF-4582-8576-4383-6A07AD61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7" y="488952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12EC98CA-9F38-4BAB-8BCB-378A6A35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2" y="4765"/>
              <a:ext cx="152400" cy="908051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2112ED3-6E8B-95D5-E8DE-E3F57BDE2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7" y="903290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046EAA41-B144-9934-C86F-2F18136A1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90" y="1554166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B991EDCC-B789-3C4E-4480-618B5CB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6" y="903290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53C956AA-F29C-DB6E-3333-4EB64AC89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" y="3897319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82137751-6BED-648C-90E1-D815F3F91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6" y="4149731"/>
              <a:ext cx="190501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E356AB9A-BBED-A775-4376-E8E6A8FE2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" y="1644653"/>
              <a:ext cx="133350" cy="269876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FD75A1ED-0319-6795-0D44-61CA3D38E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6" y="1468441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9">
              <a:extLst>
                <a:ext uri="{FF2B5EF4-FFF2-40B4-BE49-F238E27FC236}">
                  <a16:creationId xmlns:a16="http://schemas.microsoft.com/office/drawing/2014/main" id="{86923C0D-5E56-7832-749B-E50A9F89D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7" y="4765"/>
              <a:ext cx="309563" cy="1558927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6">
              <a:extLst>
                <a:ext uri="{FF2B5EF4-FFF2-40B4-BE49-F238E27FC236}">
                  <a16:creationId xmlns:a16="http://schemas.microsoft.com/office/drawing/2014/main" id="{C39B4A63-40BD-7202-C634-97CE3C2B8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6" y="1801816"/>
              <a:ext cx="214313" cy="755651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4CF102F7-7991-F671-177B-8B412D9B4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6" y="2547942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8">
              <a:extLst>
                <a:ext uri="{FF2B5EF4-FFF2-40B4-BE49-F238E27FC236}">
                  <a16:creationId xmlns:a16="http://schemas.microsoft.com/office/drawing/2014/main" id="{B87BD20E-9C41-E80F-B2A0-214FA1EA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6" y="4764"/>
              <a:ext cx="638176" cy="4025905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9">
              <a:extLst>
                <a:ext uri="{FF2B5EF4-FFF2-40B4-BE49-F238E27FC236}">
                  <a16:creationId xmlns:a16="http://schemas.microsoft.com/office/drawing/2014/main" id="{CB92239F-E578-1657-243A-1D756727C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6" y="1382716"/>
              <a:ext cx="142875" cy="476251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40">
              <a:extLst>
                <a:ext uri="{FF2B5EF4-FFF2-40B4-BE49-F238E27FC236}">
                  <a16:creationId xmlns:a16="http://schemas.microsoft.com/office/drawing/2014/main" id="{4021D138-CC46-9039-D249-E921DC31E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6" y="1849441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41">
              <a:extLst>
                <a:ext uri="{FF2B5EF4-FFF2-40B4-BE49-F238E27FC236}">
                  <a16:creationId xmlns:a16="http://schemas.microsoft.com/office/drawing/2014/main" id="{B6FFC2AC-0B98-575C-06EF-56D1C4F3D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90" y="3417893"/>
              <a:ext cx="142875" cy="474664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42">
              <a:extLst>
                <a:ext uri="{FF2B5EF4-FFF2-40B4-BE49-F238E27FC236}">
                  <a16:creationId xmlns:a16="http://schemas.microsoft.com/office/drawing/2014/main" id="{49D37485-12E0-867E-8B79-267FEA027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7" y="3883031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43">
              <a:extLst>
                <a:ext uri="{FF2B5EF4-FFF2-40B4-BE49-F238E27FC236}">
                  <a16:creationId xmlns:a16="http://schemas.microsoft.com/office/drawing/2014/main" id="{68CABAA5-85CC-8BE6-48B8-EFECCEAE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4" y="2166941"/>
              <a:ext cx="114300" cy="452439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44">
              <a:extLst>
                <a:ext uri="{FF2B5EF4-FFF2-40B4-BE49-F238E27FC236}">
                  <a16:creationId xmlns:a16="http://schemas.microsoft.com/office/drawing/2014/main" id="{EC867681-7B52-C2B3-D1B6-594214E0E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9" y="2066929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56172A9-A82A-17B4-05C7-D1B539B16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9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8">
              <a:extLst>
                <a:ext uri="{FF2B5EF4-FFF2-40B4-BE49-F238E27FC236}">
                  <a16:creationId xmlns:a16="http://schemas.microsoft.com/office/drawing/2014/main" id="{7FAE3C5E-4A84-867B-13BC-F85B28A65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104653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Hình chữ nhật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dirty="0">
              <a:latin typeface="Calibri" panose="020F0502020204030204" pitchFamily="34" charset="0"/>
            </a:endParaRPr>
          </a:p>
        </p:txBody>
      </p:sp>
      <p:pic>
        <p:nvPicPr>
          <p:cNvPr id="93" name="Hình ảnh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Nhóm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225" y="2525487"/>
            <a:ext cx="8642120" cy="1135856"/>
          </a:xfrm>
        </p:spPr>
        <p:txBody>
          <a:bodyPr rtlCol="0">
            <a:normAutofit/>
          </a:bodyPr>
          <a:lstStyle/>
          <a:p>
            <a:pPr algn="ctr" rtl="0"/>
            <a:r>
              <a:rPr lang="vi-VN" sz="5400">
                <a:solidFill>
                  <a:srgbClr val="FFFFFF"/>
                </a:solidFill>
              </a:rPr>
              <a:t>CONCLUSION</a:t>
            </a:r>
            <a:endParaRPr lang="vi-VN" sz="5400" dirty="0">
              <a:solidFill>
                <a:srgbClr val="FFFFFF"/>
              </a:solidFill>
            </a:endParaRPr>
          </a:p>
        </p:txBody>
      </p:sp>
      <p:grpSp>
        <p:nvGrpSpPr>
          <p:cNvPr id="126" name="Nhóm 125" hidden="1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3" name="Nhóm 283">
            <a:extLst>
              <a:ext uri="{FF2B5EF4-FFF2-40B4-BE49-F238E27FC236}">
                <a16:creationId xmlns:a16="http://schemas.microsoft.com/office/drawing/2014/main" id="{EE3D1F4C-575B-087C-1903-18FA156C6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824359" y="-507192"/>
            <a:ext cx="3395147" cy="7872384"/>
            <a:chOff x="1" y="1"/>
            <a:chExt cx="2281241" cy="5289550"/>
          </a:xfrm>
          <a:solidFill>
            <a:schemeClr val="bg2">
              <a:lumMod val="60000"/>
              <a:lumOff val="40000"/>
              <a:alpha val="70000"/>
            </a:schemeClr>
          </a:solidFill>
          <a:effectLst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EA3085-696F-7C09-8BF2-7539BD77E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8" y="4764"/>
              <a:ext cx="23813" cy="21812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4A8864A-8AE5-AD18-87F1-58616C109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6" y="2176467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D880954-41BD-9B0E-0D90-D8F93DE66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3" y="4021144"/>
              <a:ext cx="190501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7E3F4C-85CB-6385-DDD6-3CD63F06A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40" y="9526"/>
              <a:ext cx="28575" cy="44815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AAD52B4E-0277-4632-4861-58F4148D0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7" y="4481519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778CE3B-68F5-C4BF-AE01-3D69C2F13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1" y="9526"/>
              <a:ext cx="152400" cy="908051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DA1AC484-47A9-501A-A239-9C41FF77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41" y="14290"/>
              <a:ext cx="376239" cy="1801815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4F40A93-39BE-552D-9C11-948A13131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4" y="1801816"/>
              <a:ext cx="190501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CEFA85E7-C620-8ABA-39E5-48FCEAB47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8" y="9527"/>
              <a:ext cx="371475" cy="1425576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E747DD81-04D7-DD9B-408B-D1CB1B8D8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6" y="1"/>
              <a:ext cx="152400" cy="912814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01C94CFE-5831-987C-9CF0-E05473AD6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8" y="1420816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610C5BC8-A6BD-88AF-D815-C08CF1B97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8" y="903290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D2AAC5BE-3446-9FAD-EB8A-F6C29FBFF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8" y="4764"/>
              <a:ext cx="419101" cy="522289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8B031C54-96BE-4508-50D1-67381D979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7" y="488952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8AC6D55-A343-CF44-DE01-E3CF36331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2" y="4765"/>
              <a:ext cx="152400" cy="908051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E3734E97-28E4-CE3B-6C9B-479C47CAB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7" y="903290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29BC0712-0C35-78E6-4008-9190BDE1A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90" y="1554166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1154410F-FD97-2537-9752-071464EDC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6" y="903290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27235C38-9DC5-699F-2A2F-DED5BDFC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" y="3897319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D1FF83F3-BD7D-BBED-59AE-A0984E51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6" y="4149731"/>
              <a:ext cx="190501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427831F0-A34A-03DF-6A5F-25A99BF5D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" y="1644653"/>
              <a:ext cx="133350" cy="269876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559FFAEF-B7F5-4D62-85C7-63C046A1B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6" y="1468441"/>
              <a:ext cx="190501" cy="190501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03814471-85F5-EE2B-0A81-F340955F0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7" y="4765"/>
              <a:ext cx="309563" cy="1558927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2F62681C-03A8-AB71-976D-803E0DE26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6" y="1801816"/>
              <a:ext cx="214313" cy="755651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B86AB51A-CC6F-94EC-C3D3-CCA6B33BE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6" y="2547942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C758BCE5-9F8E-C80F-77CB-F663229A0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6" y="4764"/>
              <a:ext cx="638176" cy="4025905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B99F7977-A0F9-D7EA-B605-816090ECB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6" y="1382716"/>
              <a:ext cx="142875" cy="476251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DCC1AF09-9D5D-7B8C-A496-81480ABB6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6" y="1849441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6446C422-1757-9E8A-DB86-D1F5ECFF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90" y="3417893"/>
              <a:ext cx="142875" cy="474664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8673DAA1-77EE-225A-C306-A51C9859C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7" y="3883031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FF32D40C-1EF7-AC7D-B4AF-4CCD6C18F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4" y="2166941"/>
              <a:ext cx="114300" cy="452439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6681D8D7-5CA4-8CA5-8262-6E6D360B7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9" y="2066929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CEC69AD2-8A99-D635-E10E-49FCE74F6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9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E6B1643E-AFBF-6AAC-D0FC-DA0A759E1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449448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vi-VN" sz="4000"/>
              <a:t>Thank you for listening</a:t>
            </a:r>
          </a:p>
        </p:txBody>
      </p:sp>
      <p:pic>
        <p:nvPicPr>
          <p:cNvPr id="6" name="Chỗ dành sẵn cho Hình ảnh 5" descr="Mạch điện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grpSp>
        <p:nvGrpSpPr>
          <p:cNvPr id="42" name="Nhóm 125">
            <a:extLst>
              <a:ext uri="{FF2B5EF4-FFF2-40B4-BE49-F238E27FC236}">
                <a16:creationId xmlns:a16="http://schemas.microsoft.com/office/drawing/2014/main" id="{8208CFAB-A62B-F3A8-566B-07CDCA165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57428" y="0"/>
            <a:ext cx="674688" cy="6848476"/>
            <a:chOff x="11364912" y="0"/>
            <a:chExt cx="674688" cy="6848476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DBB29C1D-9C41-0361-928F-763E58F7E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6F88DB51-C4FD-53F1-6633-0E4B237F0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39E339FD-7426-7020-C45E-7E93789F9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37E0DF8A-2453-E470-2993-0CF2C9A22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1AAA4179-8911-5CCA-2C98-4175DF544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7473665-C701-E329-56F5-8EBB53FAD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65250E92-4881-ED52-D8C4-22F2DDC0A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3AA93C89-5A2E-C666-A3D8-281F8333A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E7E05405-18DC-B353-923B-10BF9D73F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8CC48A3C-E318-6455-5F6C-7EA09B281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53" name="Nhóm 94">
            <a:extLst>
              <a:ext uri="{FF2B5EF4-FFF2-40B4-BE49-F238E27FC236}">
                <a16:creationId xmlns:a16="http://schemas.microsoft.com/office/drawing/2014/main" id="{E5051E05-62AF-8561-347A-59563832B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2A20292F-8B23-5FE5-AF1D-27BAE317A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A3E71B61-45E1-E2FF-99BC-42210361C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BDC79D63-8CD2-EC2A-EF40-1D8853D4A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07111427-D79E-18E6-02F5-96A7B904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CAACD72E-2ACC-57D0-CB5E-1781911BD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95301C96-C7DE-FC59-CB39-BE7552AA7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08DE6041-1310-BC87-A122-0A8F0F4BC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AAACC244-A0D1-E22C-4034-81257FCD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3A1CF2FE-3D79-0AA0-C6DC-895A512CB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36452F7C-229B-DE9E-CE91-F5716DF1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6AD0744F-5434-1F1D-3DA5-28740A920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9D41EC3D-6250-E2FC-00C9-9691F976B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AF2DB7B3-CC6F-B013-E86B-6BEC28B89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74E999B4-D4AB-70BE-576B-030BA916A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44957D5E-8AEC-0B6A-508E-51BF820DA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11203994-7E9E-BE53-3445-A9607AC2A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95B3D1C8-82D6-64AA-D0C6-611A883FB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7FA7E506-2CEB-C295-B662-0F6D930BA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59874C84-AC44-E96E-2D21-604C253E7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12E3A725-3DBA-4835-A6D1-824B4FDC7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35B93A3C-374E-CD1D-CCAF-633A2C607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793D132D-C174-A8BF-D5F1-D138E2CD3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450C03F6-9DCC-247A-0E32-7F85C4652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F7AB97AC-7EC3-0E6A-E00F-1D20F0191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B7B62627-EC81-248B-DD72-4149B9458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5F22821D-FD9B-9F10-2F67-FDE2D2087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FC361697-C15D-BD83-A12E-7ECE21EF6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ạch điện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62_TF22898775_Win32" id="{05FF9BCD-C983-4207-BD2B-B0E14F15A260}" vid="{116D6591-5BF0-4370-B2AC-68C87DD1281E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Thiết kế hiện đại</Template>
  <TotalTime>63</TotalTime>
  <Words>147</Words>
  <Application>Microsoft Office PowerPoint</Application>
  <PresentationFormat>Widescreen</PresentationFormat>
  <Paragraphs>33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Times New Roman</vt:lpstr>
      <vt:lpstr>Tw Cen MT</vt:lpstr>
      <vt:lpstr>Mạch điện</vt:lpstr>
      <vt:lpstr>COOKING RECIPE  GENERATION MODEL FROM INGREDIENTS </vt:lpstr>
      <vt:lpstr>CONTENT</vt:lpstr>
      <vt:lpstr>Dataset: mini-RECIPENLG (2k5 sample)</vt:lpstr>
      <vt:lpstr>MODEL &amp; METHOD</vt:lpstr>
      <vt:lpstr>EXPERIMENT</vt:lpstr>
      <vt:lpstr>demostration</vt:lpstr>
      <vt:lpstr>CONCLUSION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COOKING RECIPE  GENERATION MODEL FROM INGREDIENTS </dc:title>
  <dc:creator>Thuận Phan</dc:creator>
  <cp:lastModifiedBy>Thuận Phan</cp:lastModifiedBy>
  <cp:revision>1</cp:revision>
  <dcterms:created xsi:type="dcterms:W3CDTF">2024-05-04T11:14:59Z</dcterms:created>
  <dcterms:modified xsi:type="dcterms:W3CDTF">2024-05-04T12:18:59Z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